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7" r:id="rId6"/>
    <p:sldId id="268" r:id="rId7"/>
    <p:sldId id="260" r:id="rId8"/>
    <p:sldId id="261" r:id="rId9"/>
    <p:sldId id="264" r:id="rId10"/>
    <p:sldId id="265" r:id="rId11"/>
    <p:sldId id="266" r:id="rId12"/>
    <p:sldId id="262" r:id="rId13"/>
    <p:sldId id="263" r:id="rId14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0C38AB-6EAA-46AB-B2C7-66730D58182E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FF3AC-4392-4300-9742-B04CDBEE8F7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61906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3CCF0-0261-45A5-A93B-67637F8B6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AAABF9-CB4D-4F79-A86A-DB07EAA76E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6153D-2CB1-4A64-9AB7-499ED65BE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F0A5-0B6B-40A9-9D88-11977B0F1EE1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D9089E-1D0D-491B-A926-9BC349BA9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2C2B9-69B9-44EA-8096-912C7C87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D7024-C4C4-4D8E-B329-BB89AE3C00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0456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DF8A-5C7C-4A1F-827A-84A6664D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A2F1EA-886C-44BE-977A-DF43C402F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9398B-EA4F-422A-A21A-C9442B933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F0A5-0B6B-40A9-9D88-11977B0F1EE1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D79ADA-52B0-428F-9DD4-33C3A85F7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C58AE-BB3D-4DC1-9AA1-C12BD62F3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D7024-C4C4-4D8E-B329-BB89AE3C00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8430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879F45-608D-44A9-A5E3-288E99DBA4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5C440-01E2-4AE7-8996-937EF92895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E2B19-68D4-482A-ABA7-878AE4BC9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F0A5-0B6B-40A9-9D88-11977B0F1EE1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78967-B178-476A-A512-656B225E1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473EB-E463-449F-8107-941F2A1A3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D7024-C4C4-4D8E-B329-BB89AE3C00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0571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4F4DE-41AF-4191-A068-9D93081A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3A97F-C1A6-45F2-87A1-DA7D64259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771EF-466B-45BB-A5F9-901A6F468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F0A5-0B6B-40A9-9D88-11977B0F1EE1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9DAF67-1C2D-49A9-A201-CE701B952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777D7A-5373-4C23-B5E8-EBE2060A6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D7024-C4C4-4D8E-B329-BB89AE3C00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17782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C2E0F-0925-4D2B-953E-DA32C4FAA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6CD35B-ED82-4D9D-A486-91D3EDC2F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3DF6F-DFAE-4E5E-9EF5-7E4AE39E7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F0A5-0B6B-40A9-9D88-11977B0F1EE1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61F9B3-8E73-47E4-A0FD-FB6E27E76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CEEDA-8CBD-44DF-A43C-04FD34257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D7024-C4C4-4D8E-B329-BB89AE3C00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09577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526A5-7263-46A1-A885-E09121D66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8668D-BE34-4956-9640-A2FDCA401E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950DD6-7346-4BBE-9C74-9799EC97D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3A6472-216A-477B-A077-A37AB4F8A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F0A5-0B6B-40A9-9D88-11977B0F1EE1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2A4FF0-B760-48AC-ADB1-2A0D2BB36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800C91-B9F4-412F-AA5B-7428FA6E7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D7024-C4C4-4D8E-B329-BB89AE3C00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12369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4501A-5A0C-4C98-8517-81812340A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E6B68-2FFD-4E70-BA73-64757C7B7F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FF0E0-42D8-4186-936D-7A26D56F2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71E47E-EABD-4E06-B077-71A254C5AD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A51B-EAD6-4FE3-AA82-194260DD17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9A5F8C-A6B9-4265-A5A2-E5B94390A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F0A5-0B6B-40A9-9D88-11977B0F1EE1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836C6-612F-4EAE-947E-712BBD191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20CE29C-9562-4F1B-823B-3CCC622C7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D7024-C4C4-4D8E-B329-BB89AE3C00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79777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F0AD-6B9D-4820-9CC8-AAAA8F829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720149-927C-4F99-A0F1-FE9983934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F0A5-0B6B-40A9-9D88-11977B0F1EE1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1875F-E7CC-490F-BEFE-3201A50BB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6B6C4-22B3-4B6A-AC25-6C7CFBDB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D7024-C4C4-4D8E-B329-BB89AE3C00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37112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5EC27F-4A36-4BAB-863A-95FD68462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F0A5-0B6B-40A9-9D88-11977B0F1EE1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F36B74-E853-402A-83B2-B67FD10A5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613B5-0271-444F-88E0-801658794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D7024-C4C4-4D8E-B329-BB89AE3C00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8513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4589-6EBF-4BAA-BB0C-AA878D7B4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C4DB5-8D7C-42CA-A314-5DF586080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51E47-1807-4D38-A72A-6DFB0F0D0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33A6C-A253-4595-B80F-7EE85B976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F0A5-0B6B-40A9-9D88-11977B0F1EE1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5F11E7-274C-48C0-929A-4CC95A74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E2891B-796D-433E-A1B0-3BD225CB4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D7024-C4C4-4D8E-B329-BB89AE3C00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883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4C243-9126-44E0-B984-DD7E362C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EF2FC9-F48F-449C-BE31-62E5345BF6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BF444-D202-429C-881B-E3719A706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9A8B9-E7C6-4FF7-B85F-57E4FD002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0F0A5-0B6B-40A9-9D88-11977B0F1EE1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583555-7273-49C4-B539-CA740200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E1CFE-3773-4FBC-B96A-9DF87F417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ED7024-C4C4-4D8E-B329-BB89AE3C00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5791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4B7F8-D95A-4256-99A1-BE279527F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r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F98E53-D79D-46F2-8CB6-62C29D3948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r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E1AED-F364-42A4-9808-073F001C77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40F0A5-0B6B-40A9-9D88-11977B0F1EE1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F3E69-4346-4A60-A33D-2C839C3D57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4CE6A3-CA85-40CD-BE37-2A888505E2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ED7024-C4C4-4D8E-B329-BB89AE3C0002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69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indico.cern.ch/event/356897/contributions/1769242/attachments/710048/974734/handout-Part-5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3445F9F1-633C-41FB-AB79-7FC1361A4F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5" r="1" b="17730"/>
          <a:stretch/>
        </p:blipFill>
        <p:spPr>
          <a:xfrm>
            <a:off x="213360" y="10"/>
            <a:ext cx="11978640" cy="6857990"/>
          </a:xfrm>
          <a:custGeom>
            <a:avLst/>
            <a:gdLst/>
            <a:ahLst/>
            <a:cxnLst/>
            <a:rect l="l" t="t" r="r" b="b"/>
            <a:pathLst>
              <a:path w="11841276" h="6858000">
                <a:moveTo>
                  <a:pt x="0" y="0"/>
                </a:moveTo>
                <a:lnTo>
                  <a:pt x="11841276" y="0"/>
                </a:lnTo>
                <a:lnTo>
                  <a:pt x="11841276" y="6858000"/>
                </a:lnTo>
                <a:lnTo>
                  <a:pt x="3176154" y="6858000"/>
                </a:lnTo>
                <a:close/>
              </a:path>
            </a:pathLst>
          </a:cu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4D1609B-102A-4C77-86A2-ACB29FB96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52050" cy="6858478"/>
          </a:xfrm>
          <a:custGeom>
            <a:avLst/>
            <a:gdLst>
              <a:gd name="connsiteX0" fmla="*/ 4352050 w 4352050"/>
              <a:gd name="connsiteY0" fmla="*/ 6858478 h 6858478"/>
              <a:gd name="connsiteX1" fmla="*/ 0 w 4352050"/>
              <a:gd name="connsiteY1" fmla="*/ 6858478 h 6858478"/>
              <a:gd name="connsiteX2" fmla="*/ 0 w 4352050"/>
              <a:gd name="connsiteY2" fmla="*/ 0 h 6858478"/>
              <a:gd name="connsiteX3" fmla="*/ 103870 w 4352050"/>
              <a:gd name="connsiteY3" fmla="*/ 0 h 6858478"/>
              <a:gd name="connsiteX4" fmla="*/ 1170098 w 4352050"/>
              <a:gd name="connsiteY4" fmla="*/ 0 h 6858478"/>
              <a:gd name="connsiteX5" fmla="*/ 1175675 w 435205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52050" h="6858478">
                <a:moveTo>
                  <a:pt x="4352050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103870" y="0"/>
                </a:lnTo>
                <a:lnTo>
                  <a:pt x="1170098" y="0"/>
                </a:lnTo>
                <a:lnTo>
                  <a:pt x="1175675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8CA0C41-9332-42E9-BF4A-5DB3363BE1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24051" cy="6858478"/>
          </a:xfrm>
          <a:custGeom>
            <a:avLst/>
            <a:gdLst>
              <a:gd name="connsiteX0" fmla="*/ 3524051 w 3524051"/>
              <a:gd name="connsiteY0" fmla="*/ 6858478 h 6858478"/>
              <a:gd name="connsiteX1" fmla="*/ 0 w 3524051"/>
              <a:gd name="connsiteY1" fmla="*/ 6858478 h 6858478"/>
              <a:gd name="connsiteX2" fmla="*/ 0 w 3524051"/>
              <a:gd name="connsiteY2" fmla="*/ 0 h 6858478"/>
              <a:gd name="connsiteX3" fmla="*/ 342099 w 3524051"/>
              <a:gd name="connsiteY3" fmla="*/ 0 h 6858478"/>
              <a:gd name="connsiteX4" fmla="*/ 347676 w 3524051"/>
              <a:gd name="connsiteY4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4051" h="6858478">
                <a:moveTo>
                  <a:pt x="3524051" y="6858478"/>
                </a:moveTo>
                <a:lnTo>
                  <a:pt x="0" y="6858478"/>
                </a:lnTo>
                <a:lnTo>
                  <a:pt x="0" y="0"/>
                </a:lnTo>
                <a:lnTo>
                  <a:pt x="342099" y="0"/>
                </a:lnTo>
                <a:lnTo>
                  <a:pt x="34767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6EAC67-AEE6-4935-B6B3-AA5DFD411344}"/>
              </a:ext>
            </a:extLst>
          </p:cNvPr>
          <p:cNvSpPr txBox="1"/>
          <p:nvPr/>
        </p:nvSpPr>
        <p:spPr>
          <a:xfrm>
            <a:off x="-12993" y="6580991"/>
            <a:ext cx="1894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schemeClr val="bg1"/>
                </a:solidFill>
              </a:rPr>
              <a:t>Rhodon [ Yun: Gül 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DBCC31-3B97-4553-A36B-658A85BE9AD8}"/>
              </a:ext>
            </a:extLst>
          </p:cNvPr>
          <p:cNvSpPr txBox="1"/>
          <p:nvPr/>
        </p:nvSpPr>
        <p:spPr>
          <a:xfrm>
            <a:off x="0" y="6057283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Phys58A   28.03.2021</a:t>
            </a:r>
          </a:p>
          <a:p>
            <a:r>
              <a:rPr lang="tr-TR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M.Furkan Er , Sinan Öz</a:t>
            </a:r>
          </a:p>
        </p:txBody>
      </p:sp>
    </p:spTree>
    <p:extLst>
      <p:ext uri="{BB962C8B-B14F-4D97-AF65-F5344CB8AC3E}">
        <p14:creationId xmlns:p14="http://schemas.microsoft.com/office/powerpoint/2010/main" val="1476307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28A74CF0-68C5-4750-8675-886EE29DB5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3" r="-1" b="5876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9B3756-C89F-4EDE-A551-7D8FDA380B4C}"/>
              </a:ext>
            </a:extLst>
          </p:cNvPr>
          <p:cNvSpPr txBox="1"/>
          <p:nvPr/>
        </p:nvSpPr>
        <p:spPr>
          <a:xfrm>
            <a:off x="1379622" y="1246819"/>
            <a:ext cx="3962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[T/2,3T/4] zaman aralığında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Elektrik alan iç silindire doğru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Elektronlar iç silindirden dış silindire doğru ilerliyor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42206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B706AD39-D964-4E07-976D-E27EE247D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54" r="-1" b="5945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FD82CA-7262-4CBA-8F27-BA71AEAF3DCB}"/>
              </a:ext>
            </a:extLst>
          </p:cNvPr>
          <p:cNvSpPr txBox="1"/>
          <p:nvPr/>
        </p:nvSpPr>
        <p:spPr>
          <a:xfrm>
            <a:off x="1379622" y="1343072"/>
            <a:ext cx="3962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[3T/4,T] zaman aralığında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Elektrik alan yön değiştiriyor.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Elektronlar elektromıknatısın içerisinde kaviteye geri döndürülüyor.</a:t>
            </a: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044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A785343-5D24-4118-A2E4-665D196F6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280CD32-14EE-4306-BBF9-24CA7DA68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7" b="10167"/>
          <a:stretch/>
        </p:blipFill>
        <p:spPr>
          <a:xfrm>
            <a:off x="7381876" y="-341327"/>
            <a:ext cx="5466377" cy="2843166"/>
          </a:xfrm>
          <a:custGeom>
            <a:avLst/>
            <a:gdLst/>
            <a:ahLst/>
            <a:cxnLst/>
            <a:rect l="l" t="t" r="r" b="b"/>
            <a:pathLst>
              <a:path w="4810125" h="2501837">
                <a:moveTo>
                  <a:pt x="1159248" y="0"/>
                </a:moveTo>
                <a:lnTo>
                  <a:pt x="4810125" y="0"/>
                </a:lnTo>
                <a:lnTo>
                  <a:pt x="4810125" y="2501837"/>
                </a:lnTo>
                <a:lnTo>
                  <a:pt x="0" y="2501837"/>
                </a:lnTo>
                <a:close/>
              </a:path>
            </a:pathLst>
          </a:custGeom>
        </p:spPr>
      </p:pic>
      <p:pic>
        <p:nvPicPr>
          <p:cNvPr id="21" name="Picture 20" descr="A picture containing text, outdoor object&#10;&#10;Description automatically generated">
            <a:extLst>
              <a:ext uri="{FF2B5EF4-FFF2-40B4-BE49-F238E27FC236}">
                <a16:creationId xmlns:a16="http://schemas.microsoft.com/office/drawing/2014/main" id="{16873AD2-2562-4668-8923-77024CF26D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12" r="1" b="19545"/>
          <a:stretch/>
        </p:blipFill>
        <p:spPr>
          <a:xfrm>
            <a:off x="5374639" y="2663706"/>
            <a:ext cx="4626927" cy="4197911"/>
          </a:xfrm>
          <a:custGeom>
            <a:avLst/>
            <a:gdLst/>
            <a:ahLst/>
            <a:cxnLst/>
            <a:rect l="l" t="t" r="r" b="b"/>
            <a:pathLst>
              <a:path w="4626927" h="4197911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4626927" y="0"/>
                </a:lnTo>
                <a:lnTo>
                  <a:pt x="2681786" y="4197911"/>
                </a:lnTo>
                <a:lnTo>
                  <a:pt x="0" y="4197911"/>
                </a:lnTo>
                <a:close/>
              </a:path>
            </a:pathLst>
          </a:custGeom>
        </p:spPr>
      </p:pic>
      <p:sp>
        <p:nvSpPr>
          <p:cNvPr id="28" name="Freeform 11">
            <a:extLst>
              <a:ext uri="{FF2B5EF4-FFF2-40B4-BE49-F238E27FC236}">
                <a16:creationId xmlns:a16="http://schemas.microsoft.com/office/drawing/2014/main" id="{32F4D216-10B7-4DCA-A0A1-068E9E32F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2660091"/>
            <a:ext cx="7122523" cy="4197911"/>
          </a:xfrm>
          <a:custGeom>
            <a:avLst/>
            <a:gdLst>
              <a:gd name="connsiteX0" fmla="*/ 0 w 7122523"/>
              <a:gd name="connsiteY0" fmla="*/ 4197911 h 4197911"/>
              <a:gd name="connsiteX1" fmla="*/ 7122523 w 7122523"/>
              <a:gd name="connsiteY1" fmla="*/ 4197911 h 4197911"/>
              <a:gd name="connsiteX2" fmla="*/ 5177382 w 7122523"/>
              <a:gd name="connsiteY2" fmla="*/ 0 h 4197911"/>
              <a:gd name="connsiteX3" fmla="*/ 5171159 w 7122523"/>
              <a:gd name="connsiteY3" fmla="*/ 0 h 4197911"/>
              <a:gd name="connsiteX4" fmla="*/ 3981368 w 7122523"/>
              <a:gd name="connsiteY4" fmla="*/ 0 h 4197911"/>
              <a:gd name="connsiteX5" fmla="*/ 2331323 w 7122523"/>
              <a:gd name="connsiteY5" fmla="*/ 0 h 4197911"/>
              <a:gd name="connsiteX6" fmla="*/ 0 w 7122523"/>
              <a:gd name="connsiteY6" fmla="*/ 0 h 4197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2523" h="4197911">
                <a:moveTo>
                  <a:pt x="0" y="4197911"/>
                </a:moveTo>
                <a:lnTo>
                  <a:pt x="7122523" y="4197911"/>
                </a:lnTo>
                <a:lnTo>
                  <a:pt x="5177382" y="0"/>
                </a:lnTo>
                <a:lnTo>
                  <a:pt x="5171159" y="0"/>
                </a:lnTo>
                <a:lnTo>
                  <a:pt x="3981368" y="0"/>
                </a:lnTo>
                <a:lnTo>
                  <a:pt x="2331323" y="0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05FA8-D35C-43BC-9A2A-6FA1643AE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997" y="2935892"/>
            <a:ext cx="5603002" cy="852985"/>
          </a:xfrm>
        </p:spPr>
        <p:txBody>
          <a:bodyPr>
            <a:noAutofit/>
          </a:bodyPr>
          <a:lstStyle/>
          <a:p>
            <a:r>
              <a:rPr lang="tr-TR" dirty="0">
                <a:solidFill>
                  <a:srgbClr val="FFFFFF"/>
                </a:solidFill>
                <a:latin typeface="Bahnschrift" panose="020B0502040204020203" pitchFamily="34" charset="0"/>
              </a:rPr>
              <a:t>Kullanım Alanları ve Uygulamalar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EBCF6B-51A2-4163-BFA6-664A027C52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9" r="3275"/>
          <a:stretch/>
        </p:blipFill>
        <p:spPr>
          <a:xfrm>
            <a:off x="4675537" y="-1"/>
            <a:ext cx="3677817" cy="2505456"/>
          </a:xfrm>
          <a:custGeom>
            <a:avLst/>
            <a:gdLst/>
            <a:ahLst/>
            <a:cxnLst/>
            <a:rect l="l" t="t" r="r" b="b"/>
            <a:pathLst>
              <a:path w="3677817" h="2505456">
                <a:moveTo>
                  <a:pt x="1160926" y="0"/>
                </a:moveTo>
                <a:lnTo>
                  <a:pt x="3677817" y="0"/>
                </a:lnTo>
                <a:lnTo>
                  <a:pt x="2516891" y="2505456"/>
                </a:lnTo>
                <a:lnTo>
                  <a:pt x="0" y="2505456"/>
                </a:lnTo>
                <a:close/>
              </a:path>
            </a:pathLst>
          </a:custGeom>
        </p:spPr>
      </p:pic>
      <p:pic>
        <p:nvPicPr>
          <p:cNvPr id="17" name="Picture 16" descr="A picture containing decorated, different, colorful, several&#10;&#10;Description automatically generated">
            <a:extLst>
              <a:ext uri="{FF2B5EF4-FFF2-40B4-BE49-F238E27FC236}">
                <a16:creationId xmlns:a16="http://schemas.microsoft.com/office/drawing/2014/main" id="{1D518F87-1E72-41F5-AD02-FBCDB073DAE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28" r="2" b="5771"/>
          <a:stretch/>
        </p:blipFill>
        <p:spPr>
          <a:xfrm>
            <a:off x="2280734" y="2"/>
            <a:ext cx="3393943" cy="2502843"/>
          </a:xfrm>
          <a:custGeom>
            <a:avLst/>
            <a:gdLst/>
            <a:ahLst/>
            <a:cxnLst/>
            <a:rect l="l" t="t" r="r" b="b"/>
            <a:pathLst>
              <a:path w="3393943" h="2502843">
                <a:moveTo>
                  <a:pt x="1159715" y="0"/>
                </a:moveTo>
                <a:lnTo>
                  <a:pt x="3393943" y="0"/>
                </a:lnTo>
                <a:lnTo>
                  <a:pt x="2234228" y="2502843"/>
                </a:lnTo>
                <a:lnTo>
                  <a:pt x="0" y="2502843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A6C8A-4ACB-4ECE-873A-2FF76F21A4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1" r="-5" b="11457"/>
          <a:stretch/>
        </p:blipFill>
        <p:spPr>
          <a:xfrm>
            <a:off x="3" y="-6235"/>
            <a:ext cx="3255403" cy="2505456"/>
          </a:xfrm>
          <a:custGeom>
            <a:avLst/>
            <a:gdLst/>
            <a:ahLst/>
            <a:cxnLst/>
            <a:rect l="l" t="t" r="r" b="b"/>
            <a:pathLst>
              <a:path w="3255403" h="2505456">
                <a:moveTo>
                  <a:pt x="0" y="0"/>
                </a:moveTo>
                <a:lnTo>
                  <a:pt x="3255403" y="0"/>
                </a:lnTo>
                <a:lnTo>
                  <a:pt x="2094477" y="2505456"/>
                </a:lnTo>
                <a:lnTo>
                  <a:pt x="0" y="2505456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97F33-E2B3-4640-B2A9-638B83D6A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0779" y="4386033"/>
            <a:ext cx="4746863" cy="2130364"/>
          </a:xfrm>
        </p:spPr>
        <p:txBody>
          <a:bodyPr anchor="ctr">
            <a:normAutofit/>
          </a:bodyPr>
          <a:lstStyle/>
          <a:p>
            <a:r>
              <a:rPr lang="tr-TR"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Polimer Modifikasyonları</a:t>
            </a:r>
          </a:p>
          <a:p>
            <a:r>
              <a:rPr lang="tr-TR"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Medikal cihaz ve aletlerin sterilizasyonları</a:t>
            </a:r>
          </a:p>
          <a:p>
            <a:r>
              <a:rPr lang="tr-TR"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Gıda sterilizasyonu</a:t>
            </a:r>
          </a:p>
          <a:p>
            <a:r>
              <a:rPr lang="tr-TR"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Zararlı atıkların etkisizleştirilmesi</a:t>
            </a:r>
          </a:p>
          <a:p>
            <a:r>
              <a:rPr lang="tr-TR"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Değerli taş ve Yarıiletken üretimi</a:t>
            </a:r>
          </a:p>
          <a:p>
            <a:r>
              <a:rPr lang="tr-TR"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Kargo görüntüleme</a:t>
            </a:r>
          </a:p>
          <a:p>
            <a:endParaRPr lang="tr-TR" sz="17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icture containing nature, television, fire, indoor&#10;&#10;Description automatically generated">
            <a:extLst>
              <a:ext uri="{FF2B5EF4-FFF2-40B4-BE49-F238E27FC236}">
                <a16:creationId xmlns:a16="http://schemas.microsoft.com/office/drawing/2014/main" id="{6043A005-314D-4AD9-A59B-394DD14DA98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5" r="-1" b="-1"/>
          <a:stretch/>
        </p:blipFill>
        <p:spPr>
          <a:xfrm>
            <a:off x="8264962" y="2660089"/>
            <a:ext cx="3927039" cy="4197911"/>
          </a:xfrm>
          <a:custGeom>
            <a:avLst/>
            <a:gdLst/>
            <a:ahLst/>
            <a:cxnLst/>
            <a:rect l="l" t="t" r="r" b="b"/>
            <a:pathLst>
              <a:path w="3927039" h="4197911">
                <a:moveTo>
                  <a:pt x="1945141" y="0"/>
                </a:moveTo>
                <a:lnTo>
                  <a:pt x="1951364" y="0"/>
                </a:lnTo>
                <a:lnTo>
                  <a:pt x="3141155" y="0"/>
                </a:lnTo>
                <a:lnTo>
                  <a:pt x="3927039" y="0"/>
                </a:lnTo>
                <a:lnTo>
                  <a:pt x="3927039" y="4194293"/>
                </a:lnTo>
                <a:lnTo>
                  <a:pt x="2683462" y="4194293"/>
                </a:lnTo>
                <a:lnTo>
                  <a:pt x="2681786" y="4197911"/>
                </a:lnTo>
                <a:lnTo>
                  <a:pt x="0" y="419791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07176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ACA9CE-4A88-46FC-9B5D-3DE8B58E0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365125"/>
            <a:ext cx="10520702" cy="1325563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rgbClr val="FFFFFF"/>
                </a:solidFill>
                <a:latin typeface="Bahnschrift" panose="020B0502040204020203" pitchFamily="34" charset="0"/>
              </a:rPr>
              <a:t>Kaynakça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D5312-E48E-4F07-9647-76D9D35AC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06" y="2338514"/>
            <a:ext cx="10515598" cy="4154361"/>
          </a:xfrm>
        </p:spPr>
        <p:txBody>
          <a:bodyPr>
            <a:normAutofit/>
          </a:bodyPr>
          <a:lstStyle/>
          <a:p>
            <a:r>
              <a:rPr lang="tr-TR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https://indico.cern.ch/event/356897/contributions/1769242/attachments/710048/974734/handout-Part-5.pdf</a:t>
            </a:r>
            <a:endParaRPr lang="tr-TR" sz="20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Rhodotron: an accelerator for industrial irradiation</a:t>
            </a:r>
          </a:p>
          <a:p>
            <a:r>
              <a:rPr lang="tr-TR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Unlimited E-Beam &amp; X-Ray Solutions</a:t>
            </a:r>
          </a:p>
          <a:p>
            <a:r>
              <a:rPr lang="tr-TR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Simulation Tools For The High-Intensity Industrial Rhodotron Electron Accelerator</a:t>
            </a:r>
          </a:p>
          <a:p>
            <a:r>
              <a:rPr lang="tr-TR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New Type of RF Electron Accelerator: The Rhodotron</a:t>
            </a:r>
          </a:p>
        </p:txBody>
      </p:sp>
    </p:spTree>
    <p:extLst>
      <p:ext uri="{BB962C8B-B14F-4D97-AF65-F5344CB8AC3E}">
        <p14:creationId xmlns:p14="http://schemas.microsoft.com/office/powerpoint/2010/main" val="1667992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FAEC62A-A093-48D9-B859-05E1C3A39D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" r="4927" b="-1"/>
          <a:stretch/>
        </p:blipFill>
        <p:spPr>
          <a:xfrm>
            <a:off x="-830404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44F349-C853-48AC-9BA4-B82435459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593" y="592144"/>
            <a:ext cx="5251316" cy="1627636"/>
          </a:xfrm>
        </p:spPr>
        <p:txBody>
          <a:bodyPr>
            <a:normAutofit/>
          </a:bodyPr>
          <a:lstStyle/>
          <a:p>
            <a:r>
              <a:rPr lang="tr-TR" dirty="0">
                <a:solidFill>
                  <a:srgbClr val="FFFFFF"/>
                </a:solidFill>
                <a:latin typeface="Bahnschrift" panose="020B0502040204020203" pitchFamily="34" charset="0"/>
              </a:rPr>
              <a:t>Tarihçe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C25D2-DB26-49B3-9786-21336E0A9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188" y="2136653"/>
            <a:ext cx="4619621" cy="3957178"/>
          </a:xfrm>
        </p:spPr>
        <p:txBody>
          <a:bodyPr>
            <a:normAutofit/>
          </a:bodyPr>
          <a:lstStyle/>
          <a:p>
            <a:r>
              <a:rPr lang="tr-TR"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1989: İlk dizayn, Fransız Atom Enerjisi Kurumu (CEA), Jacques Pottier</a:t>
            </a:r>
          </a:p>
          <a:p>
            <a:r>
              <a:rPr lang="tr-TR"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1990: 3.5MeV, 20kW’lık Prototip (CEA)</a:t>
            </a:r>
          </a:p>
          <a:p>
            <a:r>
              <a:rPr lang="tr-TR"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1991: IBA ile CEA ortaklığı</a:t>
            </a:r>
          </a:p>
          <a:p>
            <a:r>
              <a:rPr lang="tr-TR"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1991-1994: İlk endüstriyel tasarım: 5 ve 10 MeV, 100kW</a:t>
            </a:r>
          </a:p>
          <a:p>
            <a:r>
              <a:rPr lang="tr-TR"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1995: İlk satış </a:t>
            </a:r>
          </a:p>
          <a:p>
            <a:r>
              <a:rPr lang="tr-TR"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2012: 2-7MeV, 560kW’lık Rhodotron</a:t>
            </a:r>
          </a:p>
          <a:p>
            <a:r>
              <a:rPr lang="tr-TR"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2012-Günümüz: Farklı endüstriyel modeller IBA tarafından geliştirilmeye devam etmektedir.</a:t>
            </a:r>
          </a:p>
          <a:p>
            <a:r>
              <a:rPr lang="tr-TR"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2021-2023: KAHVELab ilk yerli Rhodotron</a:t>
            </a:r>
          </a:p>
        </p:txBody>
      </p:sp>
      <p:pic>
        <p:nvPicPr>
          <p:cNvPr id="7" name="Picture 6" descr="A close-up of a machine&#10;&#10;Description automatically generated with medium confidence">
            <a:extLst>
              <a:ext uri="{FF2B5EF4-FFF2-40B4-BE49-F238E27FC236}">
                <a16:creationId xmlns:a16="http://schemas.microsoft.com/office/drawing/2014/main" id="{F467E226-CE9C-4023-8BA4-AF2F6EE693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" r="3535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44729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C10AC75D-1F79-4F6D-9BFE-39398E43AA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" r="-1" b="-1"/>
          <a:stretch/>
        </p:blipFill>
        <p:spPr>
          <a:xfrm>
            <a:off x="-429188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331B01-3DC8-4A99-A896-27C41AF7B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160" y="426426"/>
            <a:ext cx="5251316" cy="16276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tr-TR" dirty="0">
                <a:solidFill>
                  <a:srgbClr val="FFFFFF"/>
                </a:solidFill>
                <a:latin typeface="Bahnschrift" panose="020B0502040204020203" pitchFamily="34" charset="0"/>
              </a:rPr>
              <a:t>Ana Bileşenler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C3AABD25-9C21-4149-B011-B5960CF0D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9007" y="1760606"/>
            <a:ext cx="4619621" cy="3957178"/>
          </a:xfrm>
        </p:spPr>
        <p:txBody>
          <a:bodyPr>
            <a:normAutofit/>
          </a:bodyPr>
          <a:lstStyle/>
          <a:p>
            <a:r>
              <a:rPr lang="tr-TR"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 Kavitesi</a:t>
            </a:r>
          </a:p>
          <a:p>
            <a:r>
              <a:rPr lang="tr-TR"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Elektron Tabancası</a:t>
            </a:r>
          </a:p>
          <a:p>
            <a:r>
              <a:rPr lang="tr-TR"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Elektromıknatıslar</a:t>
            </a:r>
          </a:p>
          <a:p>
            <a:r>
              <a:rPr lang="tr-TR" sz="17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RF Besleme Ünitesi</a:t>
            </a:r>
          </a:p>
          <a:p>
            <a:endParaRPr lang="en-US" sz="17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picture containing kitchen appliance&#10;&#10;Description automatically generated">
            <a:extLst>
              <a:ext uri="{FF2B5EF4-FFF2-40B4-BE49-F238E27FC236}">
                <a16:creationId xmlns:a16="http://schemas.microsoft.com/office/drawing/2014/main" id="{C2BE4ED7-63F8-4253-847E-CECBD752B8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2" r="5243"/>
          <a:stretch/>
        </p:blipFill>
        <p:spPr>
          <a:xfrm>
            <a:off x="6734181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37957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93B08880-F4DE-42E0-AE26-F56F56349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4BA29-677A-4527-B644-AD537996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078" y="886600"/>
            <a:ext cx="4394200" cy="1323439"/>
          </a:xfrm>
        </p:spPr>
        <p:txBody>
          <a:bodyPr anchor="t">
            <a:normAutofit/>
          </a:bodyPr>
          <a:lstStyle/>
          <a:p>
            <a:r>
              <a:rPr lang="tr-TR" dirty="0">
                <a:solidFill>
                  <a:schemeClr val="bg1"/>
                </a:solidFill>
                <a:latin typeface="Bahnschrift" panose="020B0502040204020203" pitchFamily="34" charset="0"/>
              </a:rPr>
              <a:t>Teorik Temel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20928-EE6C-4A16-BDB8-E514FA776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072" y="1765012"/>
            <a:ext cx="4394200" cy="4765770"/>
          </a:xfrm>
        </p:spPr>
        <p:txBody>
          <a:bodyPr>
            <a:noAutofit/>
          </a:bodyPr>
          <a:lstStyle/>
          <a:p>
            <a:r>
              <a:rPr lang="tr-TR" sz="17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Elektron tabancasında üretilen demet, kavite içerisinde elektrik alan ile hızlandırılır.</a:t>
            </a:r>
          </a:p>
          <a:p>
            <a:endParaRPr lang="tr-TR" sz="17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17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17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17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Hızlandırmanın ardından kaviteden çıkan demet, elektromıknatıslar tarafından manyetik alan kullanılarak tekrar kaviteye gönderilir.</a:t>
            </a:r>
          </a:p>
          <a:p>
            <a:endParaRPr lang="tr-TR" sz="17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17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17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tr-TR" sz="17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tr-TR" sz="1700" dirty="0">
                <a:solidFill>
                  <a:schemeClr val="bg1">
                    <a:alpha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Kaviteden ilk geçişten sonra demet ışık hızına yaklaşır.</a:t>
            </a:r>
          </a:p>
          <a:p>
            <a:pPr marL="0" indent="0">
              <a:buNone/>
            </a:pPr>
            <a:endParaRPr lang="tr-TR" sz="17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tr-TR" sz="1700" dirty="0">
              <a:solidFill>
                <a:schemeClr val="bg1">
                  <a:alpha val="8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68C3262-B570-43E7-A5BD-23692B43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6559644" cy="6858000"/>
            <a:chOff x="5632356" y="0"/>
            <a:chExt cx="6559644" cy="6858000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45837329-EB70-48D8-A23C-2DFE0C654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82343" y="2"/>
              <a:ext cx="6509657" cy="6857998"/>
              <a:chOff x="5682343" y="2"/>
              <a:chExt cx="6509657" cy="6857998"/>
            </a:xfrm>
          </p:grpSpPr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3807E88-7D9F-4DE3-863E-49B0958DD6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895A9F4-2D92-4C54-B245-EE0F8A573E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FF33842-8F0D-4199-BB84-46DFAB293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32356" y="0"/>
              <a:ext cx="874718" cy="6857455"/>
              <a:chOff x="5632356" y="0"/>
              <a:chExt cx="874718" cy="6857455"/>
            </a:xfrm>
          </p:grpSpPr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806D828F-547B-47A4-B3BB-7E7721CFF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6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8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8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24F5CE99-BB05-400C-8C53-CCE18509A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8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7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7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1" name="Picture 10" descr="A picture containing diagram&#10;&#10;Description automatically generated">
            <a:extLst>
              <a:ext uri="{FF2B5EF4-FFF2-40B4-BE49-F238E27FC236}">
                <a16:creationId xmlns:a16="http://schemas.microsoft.com/office/drawing/2014/main" id="{FF3F47A7-57D3-496C-B82D-79234533A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554" y="-170088"/>
            <a:ext cx="5232873" cy="5102051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D3624B53-B6A3-4190-8B31-ACDD83C739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8" r="2" b="870"/>
          <a:stretch/>
        </p:blipFill>
        <p:spPr>
          <a:xfrm>
            <a:off x="7458845" y="4761872"/>
            <a:ext cx="4128289" cy="1634069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B7FEB69-5B3D-4545-918F-910E00E5521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8" r="4032" b="-3"/>
          <a:stretch/>
        </p:blipFill>
        <p:spPr>
          <a:xfrm>
            <a:off x="1446705" y="2246252"/>
            <a:ext cx="2592406" cy="1026139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AEB0B40-AB4F-4CDC-83D1-2C952B6E33B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6" r="8624" b="-1"/>
          <a:stretch/>
        </p:blipFill>
        <p:spPr>
          <a:xfrm>
            <a:off x="1544958" y="4552768"/>
            <a:ext cx="2592427" cy="1026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58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436EF3-21AA-4338-80C9-813407815972}"/>
              </a:ext>
            </a:extLst>
          </p:cNvPr>
          <p:cNvSpPr txBox="1"/>
          <p:nvPr/>
        </p:nvSpPr>
        <p:spPr>
          <a:xfrm>
            <a:off x="1155557" y="649675"/>
            <a:ext cx="4284420" cy="14555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Dizayn</a:t>
            </a:r>
            <a:r>
              <a:rPr lang="en-US" sz="4400" dirty="0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 </a:t>
            </a:r>
            <a:r>
              <a:rPr lang="en-US" sz="4400" dirty="0" err="1">
                <a:solidFill>
                  <a:schemeClr val="bg1"/>
                </a:solidFill>
                <a:latin typeface="Bahnschrift" panose="020B0502040204020203" pitchFamily="34" charset="0"/>
                <a:ea typeface="+mj-ea"/>
                <a:cs typeface="+mj-cs"/>
              </a:rPr>
              <a:t>Parametreleri</a:t>
            </a:r>
            <a:endParaRPr lang="en-US" sz="4400" dirty="0">
              <a:solidFill>
                <a:schemeClr val="bg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4650" y="642750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958C3-4BBA-43F1-9C16-26640B33A3D1}"/>
                  </a:ext>
                </a:extLst>
              </p:cNvPr>
              <p:cNvSpPr txBox="1"/>
              <p:nvPr/>
            </p:nvSpPr>
            <p:spPr>
              <a:xfrm>
                <a:off x="6612898" y="2429787"/>
                <a:ext cx="5766318" cy="21558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700" i="1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Dalga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boyu</a:t>
                </a:r>
                <a:endParaRPr 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Bir tam tur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700" b="0" i="1">
                        <a:latin typeface="Cambria Math" panose="02040503050406030204" pitchFamily="18" charset="0"/>
                      </a:rPr>
                      <m:t>𝑃</m:t>
                    </m:r>
                    <m:r>
                      <m:rPr>
                        <m:sty m:val="p"/>
                      </m:rPr>
                      <a:rPr lang="en-US" sz="1700" i="1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R1: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İç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silindirin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yarıçapı</a:t>
                </a:r>
                <a:endParaRPr 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R2: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Dış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silindirin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yarıçapı</a:t>
                </a:r>
                <a:endParaRPr 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Zse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Efektif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shunt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empedansı</a:t>
                </a:r>
                <a:endParaRPr lang="en-US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Zsp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tr-TR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Pratikte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shunt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empedansı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(0.85 </a:t>
                </a:r>
                <a:r>
                  <a:rPr lang="en-US" sz="17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Zse</a:t>
                </a:r>
                <a:r>
                  <a:rPr lang="en-US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65958C3-4BBA-43F1-9C16-26640B33A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898" y="2429787"/>
                <a:ext cx="5766318" cy="2155875"/>
              </a:xfrm>
              <a:prstGeom prst="rect">
                <a:avLst/>
              </a:prstGeom>
              <a:blipFill>
                <a:blip r:embed="rId2"/>
                <a:stretch>
                  <a:fillRect t="-1983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41B493F1-2697-4D53-A3B0-4603D5E93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31350" y="2388480"/>
            <a:ext cx="3950208" cy="3703320"/>
          </a:xfrm>
          <a:prstGeom prst="rect">
            <a:avLst/>
          </a:prstGeom>
        </p:spPr>
      </p:pic>
      <p:pic>
        <p:nvPicPr>
          <p:cNvPr id="7" name="Picture 6" descr="Text, letter&#10;&#10;Description automatically generated">
            <a:extLst>
              <a:ext uri="{FF2B5EF4-FFF2-40B4-BE49-F238E27FC236}">
                <a16:creationId xmlns:a16="http://schemas.microsoft.com/office/drawing/2014/main" id="{20C036F8-1F3E-4DB8-9EA5-CDB52574E8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280" y="4491363"/>
            <a:ext cx="4306824" cy="1787332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D3B698F-BF04-4729-BCA5-3628A02584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280" y="983345"/>
            <a:ext cx="4306824" cy="12812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3451E7-DCF1-49F0-A8AF-2D86D7D26BD7}"/>
              </a:ext>
            </a:extLst>
          </p:cNvPr>
          <p:cNvSpPr txBox="1"/>
          <p:nvPr/>
        </p:nvSpPr>
        <p:spPr>
          <a:xfrm>
            <a:off x="9390180" y="736754"/>
            <a:ext cx="19399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N=6 için örnek parametreler</a:t>
            </a:r>
          </a:p>
        </p:txBody>
      </p:sp>
    </p:spTree>
    <p:extLst>
      <p:ext uri="{BB962C8B-B14F-4D97-AF65-F5344CB8AC3E}">
        <p14:creationId xmlns:p14="http://schemas.microsoft.com/office/powerpoint/2010/main" val="1644835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95F67A-DCF6-4F22-976B-7CEF3D840FBC}"/>
              </a:ext>
            </a:extLst>
          </p:cNvPr>
          <p:cNvSpPr txBox="1"/>
          <p:nvPr/>
        </p:nvSpPr>
        <p:spPr>
          <a:xfrm>
            <a:off x="833002" y="448253"/>
            <a:ext cx="105207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 err="1">
                <a:solidFill>
                  <a:schemeClr val="tx1"/>
                </a:solidFill>
                <a:latin typeface="Bahnschrift" panose="020B0502040204020203" pitchFamily="34" charset="0"/>
                <a:ea typeface="+mj-ea"/>
                <a:cs typeface="+mj-cs"/>
              </a:rPr>
              <a:t>Elektromıknatıs</a:t>
            </a:r>
            <a:r>
              <a:rPr lang="en-US" sz="4400" kern="1200" dirty="0">
                <a:solidFill>
                  <a:schemeClr val="tx1"/>
                </a:solidFill>
                <a:latin typeface="Bahnschrift" panose="020B0502040204020203" pitchFamily="34" charset="0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Bahnschrift" panose="020B0502040204020203" pitchFamily="34" charset="0"/>
                <a:ea typeface="+mj-ea"/>
                <a:cs typeface="+mj-cs"/>
              </a:rPr>
              <a:t>Dizaynı</a:t>
            </a:r>
            <a:endParaRPr lang="en-US" sz="4400" kern="1200" dirty="0">
              <a:solidFill>
                <a:schemeClr val="tx1"/>
              </a:solidFill>
              <a:latin typeface="Bahnschrift" panose="020B0502040204020203" pitchFamily="34" charset="0"/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86E43A-9BDF-42BF-9652-F95A925C8AAD}"/>
                  </a:ext>
                </a:extLst>
              </p:cNvPr>
              <p:cNvSpPr txBox="1"/>
              <p:nvPr/>
            </p:nvSpPr>
            <p:spPr>
              <a:xfrm>
                <a:off x="609071" y="2611685"/>
                <a:ext cx="4936067" cy="39851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 </a:t>
                </a:r>
                <a:r>
                  <a:rPr lang="en-US" sz="2000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elektromıknatıs</a:t>
                </a:r>
                <a:r>
                  <a:rPr lang="en-US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demeti</a:t>
                </a:r>
                <a:r>
                  <a:rPr lang="en-US" sz="20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radyan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döndürür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Demetin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bir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turda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alacağı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yol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formülünden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elektromıknatısların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eğrilik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yarıçapı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hesaplanır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86E43A-9BDF-42BF-9652-F95A925C8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71" y="2611685"/>
                <a:ext cx="4936067" cy="3985155"/>
              </a:xfrm>
              <a:prstGeom prst="rect">
                <a:avLst/>
              </a:prstGeom>
              <a:blipFill>
                <a:blip r:embed="rId2"/>
                <a:stretch>
                  <a:fillRect t="-1529" r="-1235"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1AB202D8-52F4-4515-A2AE-52B3035585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931" y="1904445"/>
            <a:ext cx="5815998" cy="41875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1A1033-3D43-458C-81CB-0B31BB1EECBC}"/>
              </a:ext>
            </a:extLst>
          </p:cNvPr>
          <p:cNvSpPr txBox="1"/>
          <p:nvPr/>
        </p:nvSpPr>
        <p:spPr>
          <a:xfrm>
            <a:off x="8162925" y="25336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tr-TR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283475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7DC9B7AE-B8B2-4CE0-8AF5-24AC806C55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" r="7529"/>
          <a:stretch/>
        </p:blipFill>
        <p:spPr>
          <a:xfrm>
            <a:off x="643467" y="643467"/>
            <a:ext cx="5372099" cy="5571066"/>
          </a:xfrm>
          <a:prstGeom prst="rect">
            <a:avLst/>
          </a:prstGeom>
        </p:spPr>
      </p:pic>
      <p:pic>
        <p:nvPicPr>
          <p:cNvPr id="7" name="Picture 6" descr="A picture containing text, engine, gear&#10;&#10;Description automatically generated">
            <a:extLst>
              <a:ext uri="{FF2B5EF4-FFF2-40B4-BE49-F238E27FC236}">
                <a16:creationId xmlns:a16="http://schemas.microsoft.com/office/drawing/2014/main" id="{8260C16C-E346-4701-A5F7-382C3CCF8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4" r="17905"/>
          <a:stretch/>
        </p:blipFill>
        <p:spPr>
          <a:xfrm>
            <a:off x="6176432" y="643467"/>
            <a:ext cx="53721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467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6D1AC115-E1C9-4E18-BE7F-2BAA7A8240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30" r="-1" b="5423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21FF9BF-27EF-465C-85FD-FC612331D1B5}"/>
              </a:ext>
            </a:extLst>
          </p:cNvPr>
          <p:cNvSpPr txBox="1"/>
          <p:nvPr/>
        </p:nvSpPr>
        <p:spPr>
          <a:xfrm>
            <a:off x="1368516" y="1256220"/>
            <a:ext cx="38291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[0,T/4] zaman aralığında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Elektrik alan dış silindire doğru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Elektronlar dış silindirden iç silindire doğru ilerliyor</a:t>
            </a:r>
            <a:r>
              <a:rPr lang="tr-TR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6549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350E309F-48F3-4539-92CD-711862AEA6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09" r="-1" b="5891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82CF08-58E9-4425-9299-EF6E7B34F731}"/>
              </a:ext>
            </a:extLst>
          </p:cNvPr>
          <p:cNvSpPr txBox="1"/>
          <p:nvPr/>
        </p:nvSpPr>
        <p:spPr>
          <a:xfrm>
            <a:off x="1427748" y="1327031"/>
            <a:ext cx="40053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b="1" dirty="0">
                <a:solidFill>
                  <a:schemeClr val="bg1"/>
                </a:solidFill>
                <a:latin typeface="Bahnschrift" panose="020B0502040204020203" pitchFamily="34" charset="0"/>
                <a:cs typeface="Times New Roman" panose="02020603050405020304" pitchFamily="18" charset="0"/>
              </a:rPr>
              <a:t>[T/4,T/2] zaman aralığında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Elektrik alan yön değiştiriyor.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tr-T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Elektronlar iç silindir içerisinde ilerliyor.</a:t>
            </a:r>
            <a:endParaRPr lang="tr-TR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25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229</TotalTime>
  <Words>376</Words>
  <Application>Microsoft Office PowerPoint</Application>
  <PresentationFormat>Widescreen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Bahnschrift</vt:lpstr>
      <vt:lpstr>Calibri</vt:lpstr>
      <vt:lpstr>Calibri Light</vt:lpstr>
      <vt:lpstr>Cambria Math</vt:lpstr>
      <vt:lpstr>Times New Roman</vt:lpstr>
      <vt:lpstr>Office Theme</vt:lpstr>
      <vt:lpstr>PowerPoint Presentation</vt:lpstr>
      <vt:lpstr>Tarihçe</vt:lpstr>
      <vt:lpstr>Ana Bileşenler</vt:lpstr>
      <vt:lpstr>Teorik Temel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Kullanım Alanları ve Uygulamalar</vt:lpstr>
      <vt:lpstr>Kaynakça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Rhodotron</dc:title>
  <dc:creator>M Furkan Er</dc:creator>
  <cp:lastModifiedBy>M Furkan Er</cp:lastModifiedBy>
  <cp:revision>23</cp:revision>
  <dcterms:created xsi:type="dcterms:W3CDTF">2021-03-28T17:21:50Z</dcterms:created>
  <dcterms:modified xsi:type="dcterms:W3CDTF">2021-03-28T23:39:38Z</dcterms:modified>
</cp:coreProperties>
</file>